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4" r:id="rId10"/>
    <p:sldId id="261" r:id="rId11"/>
    <p:sldId id="262" r:id="rId12"/>
    <p:sldId id="271" r:id="rId13"/>
    <p:sldId id="268" r:id="rId14"/>
    <p:sldId id="272" r:id="rId15"/>
    <p:sldId id="263" r:id="rId16"/>
    <p:sldId id="270" r:id="rId17"/>
    <p:sldId id="265" r:id="rId18"/>
    <p:sldId id="266" r:id="rId19"/>
    <p:sldId id="267" r:id="rId20"/>
    <p:sldId id="269"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77C9065-1A99-45EE-ABB6-B4437777874D}"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ACC746-1AE7-4514-9B44-4BA38AC03DBB}" type="slidenum">
              <a:rPr lang="nl-NL" smtClean="0"/>
              <a:t>‹nr.›</a:t>
            </a:fld>
            <a:endParaRPr lang="nl-NL"/>
          </a:p>
        </p:txBody>
      </p:sp>
    </p:spTree>
    <p:extLst>
      <p:ext uri="{BB962C8B-B14F-4D97-AF65-F5344CB8AC3E}">
        <p14:creationId xmlns:p14="http://schemas.microsoft.com/office/powerpoint/2010/main" val="97098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77C9065-1A99-45EE-ABB6-B4437777874D}"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ACC746-1AE7-4514-9B44-4BA38AC03DBB}" type="slidenum">
              <a:rPr lang="nl-NL" smtClean="0"/>
              <a:t>‹nr.›</a:t>
            </a:fld>
            <a:endParaRPr lang="nl-NL"/>
          </a:p>
        </p:txBody>
      </p:sp>
    </p:spTree>
    <p:extLst>
      <p:ext uri="{BB962C8B-B14F-4D97-AF65-F5344CB8AC3E}">
        <p14:creationId xmlns:p14="http://schemas.microsoft.com/office/powerpoint/2010/main" val="153062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77C9065-1A99-45EE-ABB6-B4437777874D}"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ACC746-1AE7-4514-9B44-4BA38AC03DBB}" type="slidenum">
              <a:rPr lang="nl-NL" smtClean="0"/>
              <a:t>‹nr.›</a:t>
            </a:fld>
            <a:endParaRPr lang="nl-NL"/>
          </a:p>
        </p:txBody>
      </p:sp>
    </p:spTree>
    <p:extLst>
      <p:ext uri="{BB962C8B-B14F-4D97-AF65-F5344CB8AC3E}">
        <p14:creationId xmlns:p14="http://schemas.microsoft.com/office/powerpoint/2010/main" val="149301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77C9065-1A99-45EE-ABB6-B4437777874D}"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ACC746-1AE7-4514-9B44-4BA38AC03DBB}" type="slidenum">
              <a:rPr lang="nl-NL" smtClean="0"/>
              <a:t>‹nr.›</a:t>
            </a:fld>
            <a:endParaRPr lang="nl-NL"/>
          </a:p>
        </p:txBody>
      </p:sp>
    </p:spTree>
    <p:extLst>
      <p:ext uri="{BB962C8B-B14F-4D97-AF65-F5344CB8AC3E}">
        <p14:creationId xmlns:p14="http://schemas.microsoft.com/office/powerpoint/2010/main" val="61918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77C9065-1A99-45EE-ABB6-B4437777874D}" type="datetimeFigureOut">
              <a:rPr lang="nl-NL" smtClean="0"/>
              <a:t>18-11-2019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ACC746-1AE7-4514-9B44-4BA38AC03DBB}" type="slidenum">
              <a:rPr lang="nl-NL" smtClean="0"/>
              <a:t>‹nr.›</a:t>
            </a:fld>
            <a:endParaRPr lang="nl-NL"/>
          </a:p>
        </p:txBody>
      </p:sp>
    </p:spTree>
    <p:extLst>
      <p:ext uri="{BB962C8B-B14F-4D97-AF65-F5344CB8AC3E}">
        <p14:creationId xmlns:p14="http://schemas.microsoft.com/office/powerpoint/2010/main" val="145790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77C9065-1A99-45EE-ABB6-B4437777874D}" type="datetimeFigureOut">
              <a:rPr lang="nl-NL" smtClean="0"/>
              <a:t>18-11-2019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AACC746-1AE7-4514-9B44-4BA38AC03DBB}" type="slidenum">
              <a:rPr lang="nl-NL" smtClean="0"/>
              <a:t>‹nr.›</a:t>
            </a:fld>
            <a:endParaRPr lang="nl-NL"/>
          </a:p>
        </p:txBody>
      </p:sp>
    </p:spTree>
    <p:extLst>
      <p:ext uri="{BB962C8B-B14F-4D97-AF65-F5344CB8AC3E}">
        <p14:creationId xmlns:p14="http://schemas.microsoft.com/office/powerpoint/2010/main" val="3412546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77C9065-1A99-45EE-ABB6-B4437777874D}" type="datetimeFigureOut">
              <a:rPr lang="nl-NL" smtClean="0"/>
              <a:t>18-11-2019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AACC746-1AE7-4514-9B44-4BA38AC03DBB}" type="slidenum">
              <a:rPr lang="nl-NL" smtClean="0"/>
              <a:t>‹nr.›</a:t>
            </a:fld>
            <a:endParaRPr lang="nl-NL"/>
          </a:p>
        </p:txBody>
      </p:sp>
    </p:spTree>
    <p:extLst>
      <p:ext uri="{BB962C8B-B14F-4D97-AF65-F5344CB8AC3E}">
        <p14:creationId xmlns:p14="http://schemas.microsoft.com/office/powerpoint/2010/main" val="379096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77C9065-1A99-45EE-ABB6-B4437777874D}" type="datetimeFigureOut">
              <a:rPr lang="nl-NL" smtClean="0"/>
              <a:t>18-11-2019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AACC746-1AE7-4514-9B44-4BA38AC03DBB}" type="slidenum">
              <a:rPr lang="nl-NL" smtClean="0"/>
              <a:t>‹nr.›</a:t>
            </a:fld>
            <a:endParaRPr lang="nl-NL"/>
          </a:p>
        </p:txBody>
      </p:sp>
    </p:spTree>
    <p:extLst>
      <p:ext uri="{BB962C8B-B14F-4D97-AF65-F5344CB8AC3E}">
        <p14:creationId xmlns:p14="http://schemas.microsoft.com/office/powerpoint/2010/main" val="169458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77C9065-1A99-45EE-ABB6-B4437777874D}" type="datetimeFigureOut">
              <a:rPr lang="nl-NL" smtClean="0"/>
              <a:t>18-11-2019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AACC746-1AE7-4514-9B44-4BA38AC03DBB}" type="slidenum">
              <a:rPr lang="nl-NL" smtClean="0"/>
              <a:t>‹nr.›</a:t>
            </a:fld>
            <a:endParaRPr lang="nl-NL"/>
          </a:p>
        </p:txBody>
      </p:sp>
    </p:spTree>
    <p:extLst>
      <p:ext uri="{BB962C8B-B14F-4D97-AF65-F5344CB8AC3E}">
        <p14:creationId xmlns:p14="http://schemas.microsoft.com/office/powerpoint/2010/main" val="59483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77C9065-1A99-45EE-ABB6-B4437777874D}" type="datetimeFigureOut">
              <a:rPr lang="nl-NL" smtClean="0"/>
              <a:t>18-11-2019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AACC746-1AE7-4514-9B44-4BA38AC03DBB}" type="slidenum">
              <a:rPr lang="nl-NL" smtClean="0"/>
              <a:t>‹nr.›</a:t>
            </a:fld>
            <a:endParaRPr lang="nl-NL"/>
          </a:p>
        </p:txBody>
      </p:sp>
    </p:spTree>
    <p:extLst>
      <p:ext uri="{BB962C8B-B14F-4D97-AF65-F5344CB8AC3E}">
        <p14:creationId xmlns:p14="http://schemas.microsoft.com/office/powerpoint/2010/main" val="117276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77C9065-1A99-45EE-ABB6-B4437777874D}" type="datetimeFigureOut">
              <a:rPr lang="nl-NL" smtClean="0"/>
              <a:t>18-11-2019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AACC746-1AE7-4514-9B44-4BA38AC03DBB}" type="slidenum">
              <a:rPr lang="nl-NL" smtClean="0"/>
              <a:t>‹nr.›</a:t>
            </a:fld>
            <a:endParaRPr lang="nl-NL"/>
          </a:p>
        </p:txBody>
      </p:sp>
    </p:spTree>
    <p:extLst>
      <p:ext uri="{BB962C8B-B14F-4D97-AF65-F5344CB8AC3E}">
        <p14:creationId xmlns:p14="http://schemas.microsoft.com/office/powerpoint/2010/main" val="3403621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C9065-1A99-45EE-ABB6-B4437777874D}" type="datetimeFigureOut">
              <a:rPr lang="nl-NL" smtClean="0"/>
              <a:t>18-11-2019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CC746-1AE7-4514-9B44-4BA38AC03DBB}" type="slidenum">
              <a:rPr lang="nl-NL" smtClean="0"/>
              <a:t>‹nr.›</a:t>
            </a:fld>
            <a:endParaRPr lang="nl-NL"/>
          </a:p>
        </p:txBody>
      </p:sp>
    </p:spTree>
    <p:extLst>
      <p:ext uri="{BB962C8B-B14F-4D97-AF65-F5344CB8AC3E}">
        <p14:creationId xmlns:p14="http://schemas.microsoft.com/office/powerpoint/2010/main" val="3757133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66" y="566394"/>
            <a:ext cx="8994915" cy="599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p:txBody>
          <a:bodyPr/>
          <a:lstStyle/>
          <a:p>
            <a:r>
              <a:rPr lang="nl-NL" dirty="0"/>
              <a:t>Bestrijdingsmiddelen</a:t>
            </a:r>
          </a:p>
        </p:txBody>
      </p:sp>
      <p:sp>
        <p:nvSpPr>
          <p:cNvPr id="3" name="Ondertitel 2"/>
          <p:cNvSpPr>
            <a:spLocks noGrp="1"/>
          </p:cNvSpPr>
          <p:nvPr>
            <p:ph type="subTitle" idx="1"/>
          </p:nvPr>
        </p:nvSpPr>
        <p:spPr/>
        <p:txBody>
          <a:bodyPr/>
          <a:lstStyle/>
          <a:p>
            <a:r>
              <a:rPr lang="nl-NL" dirty="0">
                <a:solidFill>
                  <a:srgbClr val="FF0000"/>
                </a:solidFill>
              </a:rPr>
              <a:t>Les 3</a:t>
            </a:r>
          </a:p>
        </p:txBody>
      </p:sp>
    </p:spTree>
    <p:extLst>
      <p:ext uri="{BB962C8B-B14F-4D97-AF65-F5344CB8AC3E}">
        <p14:creationId xmlns:p14="http://schemas.microsoft.com/office/powerpoint/2010/main" val="315866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Gebruik middelen</a:t>
            </a:r>
          </a:p>
        </p:txBody>
      </p:sp>
      <p:sp>
        <p:nvSpPr>
          <p:cNvPr id="3" name="Tijdelijke aanduiding voor inhoud 2"/>
          <p:cNvSpPr>
            <a:spLocks noGrp="1"/>
          </p:cNvSpPr>
          <p:nvPr>
            <p:ph idx="1"/>
          </p:nvPr>
        </p:nvSpPr>
        <p:spPr/>
        <p:txBody>
          <a:bodyPr>
            <a:normAutofit fontScale="92500"/>
          </a:bodyPr>
          <a:lstStyle/>
          <a:p>
            <a:r>
              <a:rPr lang="nl-NL" dirty="0"/>
              <a:t>middelen voor professioneel gebruik</a:t>
            </a:r>
          </a:p>
          <a:p>
            <a:r>
              <a:rPr lang="nl-NL" dirty="0"/>
              <a:t>middelen voor niet-professioneel gebruik (amateurgebruik)</a:t>
            </a:r>
          </a:p>
          <a:p>
            <a:endParaRPr lang="nl-NL" dirty="0"/>
          </a:p>
          <a:p>
            <a:r>
              <a:rPr lang="nl-NL" dirty="0"/>
              <a:t>Middelen voor amateurgebruik hebben in hun toelatingsnummer (zie etiket) een </a:t>
            </a:r>
            <a:r>
              <a:rPr lang="nl-NL" b="1" dirty="0"/>
              <a:t>‘G’ </a:t>
            </a:r>
            <a:r>
              <a:rPr lang="nl-NL" dirty="0"/>
              <a:t>voor garden (bijvoorbeeld 9524</a:t>
            </a:r>
            <a:r>
              <a:rPr lang="nl-NL" b="1" dirty="0"/>
              <a:t>G</a:t>
            </a:r>
            <a:r>
              <a:rPr lang="nl-NL" dirty="0"/>
              <a:t>/B). Het toelatingsnummer van middelen voor professioneel gebruik bevat een </a:t>
            </a:r>
            <a:r>
              <a:rPr lang="nl-NL" b="1" dirty="0"/>
              <a:t>‘P’ </a:t>
            </a:r>
            <a:r>
              <a:rPr lang="nl-NL" dirty="0"/>
              <a:t>voor professioneel.</a:t>
            </a:r>
          </a:p>
          <a:p>
            <a:endParaRPr lang="nl-NL" dirty="0"/>
          </a:p>
        </p:txBody>
      </p:sp>
    </p:spTree>
    <p:extLst>
      <p:ext uri="{BB962C8B-B14F-4D97-AF65-F5344CB8AC3E}">
        <p14:creationId xmlns:p14="http://schemas.microsoft.com/office/powerpoint/2010/main" val="66145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t>Glysofaat</a:t>
            </a:r>
            <a:endParaRPr lang="nl-NL" b="1" dirty="0"/>
          </a:p>
        </p:txBody>
      </p:sp>
      <p:sp>
        <p:nvSpPr>
          <p:cNvPr id="3" name="Tijdelijke aanduiding voor inhoud 2"/>
          <p:cNvSpPr>
            <a:spLocks noGrp="1"/>
          </p:cNvSpPr>
          <p:nvPr>
            <p:ph idx="1"/>
          </p:nvPr>
        </p:nvSpPr>
        <p:spPr/>
        <p:txBody>
          <a:bodyPr>
            <a:normAutofit fontScale="92500" lnSpcReduction="20000"/>
          </a:bodyPr>
          <a:lstStyle/>
          <a:p>
            <a:r>
              <a:rPr lang="nl-NL" dirty="0"/>
              <a:t>Glyfosaat is een bestrijdingsmiddel wat veel gebruikt wordt om onkruid te doden. Het wordt ook gebruikt bij de oogst van granen; door glyfosaat sterft het gewas af, waardoor het graan gemakkelijker te oogsten is. Het is ook bekend onder de merknaam </a:t>
            </a:r>
            <a:r>
              <a:rPr lang="nl-NL" b="1" dirty="0"/>
              <a:t>Roundup</a:t>
            </a:r>
            <a:r>
              <a:rPr lang="nl-NL" dirty="0"/>
              <a:t>.</a:t>
            </a:r>
          </a:p>
          <a:p>
            <a:endParaRPr lang="nl-NL" dirty="0"/>
          </a:p>
          <a:p>
            <a:r>
              <a:rPr lang="nl-NL" dirty="0"/>
              <a:t>Slecht voor mens/milieu/dier </a:t>
            </a:r>
            <a:r>
              <a:rPr lang="nl-NL" dirty="0">
                <a:sym typeface="Wingdings" pitchFamily="2" charset="2"/>
              </a:rPr>
              <a:t> </a:t>
            </a:r>
            <a:r>
              <a:rPr lang="nl-NL" dirty="0"/>
              <a:t>In november 2017 is door de EU-landen besloten dat het product nog 5 jaar in Europa verkocht mag worden.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5470985"/>
            <a:ext cx="2089076" cy="111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52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Verkoop in de detailhandel</a:t>
            </a:r>
          </a:p>
        </p:txBody>
      </p:sp>
      <p:sp>
        <p:nvSpPr>
          <p:cNvPr id="3" name="Tijdelijke aanduiding voor inhoud 2"/>
          <p:cNvSpPr>
            <a:spLocks noGrp="1"/>
          </p:cNvSpPr>
          <p:nvPr>
            <p:ph idx="1"/>
          </p:nvPr>
        </p:nvSpPr>
        <p:spPr/>
        <p:txBody>
          <a:bodyPr/>
          <a:lstStyle/>
          <a:p>
            <a:r>
              <a:rPr lang="nl-NL" b="0" i="0" dirty="0">
                <a:solidFill>
                  <a:srgbClr val="000000"/>
                </a:solidFill>
                <a:effectLst/>
                <a:latin typeface="RO Sans"/>
              </a:rPr>
              <a:t>Bijna alle bestrijdingsmiddelen worden door de particulier gekocht in een winkel, en bijna niet via internet. Goede voorlichting aan consumenten over niet-chemische bestrijding in tuincentra en bouwmarkten zou het gebruik van biociden kunnen verminderen.</a:t>
            </a:r>
            <a:endParaRPr lang="nl-NL" dirty="0"/>
          </a:p>
        </p:txBody>
      </p:sp>
    </p:spTree>
    <p:extLst>
      <p:ext uri="{BB962C8B-B14F-4D97-AF65-F5344CB8AC3E}">
        <p14:creationId xmlns:p14="http://schemas.microsoft.com/office/powerpoint/2010/main" val="385230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Verkochte middelen</a:t>
            </a:r>
          </a:p>
        </p:txBody>
      </p:sp>
      <p:sp>
        <p:nvSpPr>
          <p:cNvPr id="3" name="Tijdelijke aanduiding voor inhoud 2"/>
          <p:cNvSpPr>
            <a:spLocks noGrp="1"/>
          </p:cNvSpPr>
          <p:nvPr>
            <p:ph idx="1"/>
          </p:nvPr>
        </p:nvSpPr>
        <p:spPr/>
        <p:txBody>
          <a:bodyPr/>
          <a:lstStyle/>
          <a:p>
            <a:r>
              <a:rPr lang="nl-NL" dirty="0"/>
              <a:t>Wat verkopen jullie aan middelen?</a:t>
            </a:r>
          </a:p>
          <a:p>
            <a:endParaRPr lang="nl-NL" dirty="0"/>
          </a:p>
          <a:p>
            <a:r>
              <a:rPr lang="nl-NL" dirty="0"/>
              <a:t>Mag alles nog verkocht worden?</a:t>
            </a:r>
          </a:p>
        </p:txBody>
      </p:sp>
    </p:spTree>
    <p:extLst>
      <p:ext uri="{BB962C8B-B14F-4D97-AF65-F5344CB8AC3E}">
        <p14:creationId xmlns:p14="http://schemas.microsoft.com/office/powerpoint/2010/main" val="250997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Werking van insecticiden</a:t>
            </a:r>
          </a:p>
        </p:txBody>
      </p:sp>
      <p:sp>
        <p:nvSpPr>
          <p:cNvPr id="3" name="Tijdelijke aanduiding voor inhoud 2"/>
          <p:cNvSpPr>
            <a:spLocks noGrp="1"/>
          </p:cNvSpPr>
          <p:nvPr>
            <p:ph idx="1"/>
          </p:nvPr>
        </p:nvSpPr>
        <p:spPr/>
        <p:txBody>
          <a:bodyPr>
            <a:normAutofit fontScale="70000" lnSpcReduction="20000"/>
          </a:bodyPr>
          <a:lstStyle/>
          <a:p>
            <a:r>
              <a:rPr lang="nl-NL" b="1" dirty="0"/>
              <a:t>Maaggiften</a:t>
            </a:r>
            <a:r>
              <a:rPr lang="nl-NL" dirty="0"/>
              <a:t>: Zij veroorzaken de dood bij insecten die zich gevoed hebben met behandelde plantendelen, nadat het middel in het spijsverteringsstelsel is opgenomen.</a:t>
            </a:r>
          </a:p>
          <a:p>
            <a:endParaRPr lang="nl-NL" dirty="0"/>
          </a:p>
          <a:p>
            <a:r>
              <a:rPr lang="nl-NL" b="1" dirty="0"/>
              <a:t>Contactgiften</a:t>
            </a:r>
            <a:r>
              <a:rPr lang="nl-NL" dirty="0"/>
              <a:t>: Zij veroorzaken de dood van de insecten nadat zij doorheen de huid van het insect gedrongen zijn. </a:t>
            </a:r>
          </a:p>
          <a:p>
            <a:endParaRPr lang="nl-NL" dirty="0"/>
          </a:p>
          <a:p>
            <a:r>
              <a:rPr lang="nl-NL" b="1" dirty="0"/>
              <a:t>Gasvormige giften</a:t>
            </a:r>
            <a:r>
              <a:rPr lang="nl-NL" dirty="0"/>
              <a:t>: Zij dringen langs de ademhalingswegen in het insect binnen en veroorzaken dan een min of meer snelle doding.</a:t>
            </a:r>
          </a:p>
          <a:p>
            <a:endParaRPr lang="nl-NL" dirty="0"/>
          </a:p>
          <a:p>
            <a:r>
              <a:rPr lang="nl-NL" b="1" dirty="0"/>
              <a:t>Systemische insecticiden: </a:t>
            </a:r>
            <a:r>
              <a:rPr lang="nl-NL" dirty="0"/>
              <a:t>Deze producten worden opgenomen door de weefsels van de behandelde plant en vervolgens met het sap naar de verschillende delen gevoerd. </a:t>
            </a:r>
          </a:p>
        </p:txBody>
      </p:sp>
    </p:spTree>
    <p:extLst>
      <p:ext uri="{BB962C8B-B14F-4D97-AF65-F5344CB8AC3E}">
        <p14:creationId xmlns:p14="http://schemas.microsoft.com/office/powerpoint/2010/main" val="75945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Werking </a:t>
            </a:r>
            <a:r>
              <a:rPr lang="nl-NL" dirty="0" err="1"/>
              <a:t>functiciden</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b="1" i="1" dirty="0"/>
              <a:t>systemische fungiciden</a:t>
            </a:r>
            <a:r>
              <a:rPr lang="nl-NL" b="1" dirty="0"/>
              <a:t>:</a:t>
            </a:r>
            <a:r>
              <a:rPr lang="nl-NL" dirty="0"/>
              <a:t> Dit zijn middelen die door de bovengrondse plantendelen of door de wortels worden opgenomen en vervolgens met het sap naar de verschillende organen vervoerd.</a:t>
            </a:r>
          </a:p>
          <a:p>
            <a:endParaRPr lang="nl-NL" dirty="0"/>
          </a:p>
          <a:p>
            <a:r>
              <a:rPr lang="nl-NL" b="1" i="1" dirty="0"/>
              <a:t>fungistatische fungiciden</a:t>
            </a:r>
            <a:r>
              <a:rPr lang="nl-NL" dirty="0"/>
              <a:t>: Dit zijn middelen die de ontwikkeling van de schimmel stopzetten of verhinderen zonder echter de schimmel te doden. Wanneer de werking van het middel terug vermindert, kan de schimmel zich verder ontwikkelen.</a:t>
            </a:r>
          </a:p>
          <a:p>
            <a:endParaRPr lang="nl-NL" dirty="0"/>
          </a:p>
          <a:p>
            <a:r>
              <a:rPr lang="nl-NL" b="1" i="1" dirty="0" err="1"/>
              <a:t>antisporulerende</a:t>
            </a:r>
            <a:r>
              <a:rPr lang="nl-NL" b="1" i="1" dirty="0"/>
              <a:t> fungiciden</a:t>
            </a:r>
            <a:r>
              <a:rPr lang="nl-NL" dirty="0"/>
              <a:t>: Dit zijn middelen die de schimmel verhinderen sporen te vormen en zich zo te verspreiden.</a:t>
            </a:r>
          </a:p>
          <a:p>
            <a:endParaRPr lang="nl-NL" dirty="0"/>
          </a:p>
        </p:txBody>
      </p:sp>
    </p:spTree>
    <p:extLst>
      <p:ext uri="{BB962C8B-B14F-4D97-AF65-F5344CB8AC3E}">
        <p14:creationId xmlns:p14="http://schemas.microsoft.com/office/powerpoint/2010/main" val="1771164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Werking herbiciden</a:t>
            </a:r>
          </a:p>
        </p:txBody>
      </p:sp>
      <p:sp>
        <p:nvSpPr>
          <p:cNvPr id="3" name="Tijdelijke aanduiding voor inhoud 2"/>
          <p:cNvSpPr>
            <a:spLocks noGrp="1"/>
          </p:cNvSpPr>
          <p:nvPr>
            <p:ph idx="1"/>
          </p:nvPr>
        </p:nvSpPr>
        <p:spPr/>
        <p:txBody>
          <a:bodyPr>
            <a:normAutofit lnSpcReduction="10000"/>
          </a:bodyPr>
          <a:lstStyle/>
          <a:p>
            <a:r>
              <a:rPr lang="nl-NL" b="1" i="1" dirty="0"/>
              <a:t>wortelherbiciden of bodemherbiciden</a:t>
            </a:r>
            <a:r>
              <a:rPr lang="nl-NL" b="1" dirty="0"/>
              <a:t>:</a:t>
            </a:r>
            <a:r>
              <a:rPr lang="nl-NL" dirty="0"/>
              <a:t> Zij worden via de wortels of andere ondergrondse organen opgenomen en vervoerd naar de andere plantendelen. Voor sommige middelen blijft het transport tot de ondergrondse delen beperkt.</a:t>
            </a:r>
          </a:p>
          <a:p>
            <a:r>
              <a:rPr lang="nl-NL" b="1" i="1" dirty="0"/>
              <a:t>bladherbiciden</a:t>
            </a:r>
            <a:r>
              <a:rPr lang="nl-NL" b="1" dirty="0"/>
              <a:t>:</a:t>
            </a:r>
            <a:r>
              <a:rPr lang="nl-NL" dirty="0"/>
              <a:t> Zij worden via het blad opgenomen. Bij de bladherbiciden onderscheidt men:</a:t>
            </a:r>
          </a:p>
          <a:p>
            <a:endParaRPr lang="nl-NL" dirty="0"/>
          </a:p>
        </p:txBody>
      </p:sp>
    </p:spTree>
    <p:extLst>
      <p:ext uri="{BB962C8B-B14F-4D97-AF65-F5344CB8AC3E}">
        <p14:creationId xmlns:p14="http://schemas.microsoft.com/office/powerpoint/2010/main" val="11145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Opdracht</a:t>
            </a:r>
            <a:r>
              <a:rPr lang="nl-NL" dirty="0"/>
              <a:t> </a:t>
            </a:r>
          </a:p>
        </p:txBody>
      </p:sp>
      <p:sp>
        <p:nvSpPr>
          <p:cNvPr id="3" name="Tijdelijke aanduiding voor inhoud 2"/>
          <p:cNvSpPr>
            <a:spLocks noGrp="1"/>
          </p:cNvSpPr>
          <p:nvPr>
            <p:ph idx="1"/>
          </p:nvPr>
        </p:nvSpPr>
        <p:spPr/>
        <p:txBody>
          <a:bodyPr/>
          <a:lstStyle/>
          <a:p>
            <a:r>
              <a:rPr lang="nl-NL" dirty="0"/>
              <a:t>Zoek van ieder bestrijdingsmiddel een voorbeeld.</a:t>
            </a:r>
          </a:p>
          <a:p>
            <a:endParaRPr lang="nl-NL" dirty="0"/>
          </a:p>
          <a:p>
            <a:pPr marL="0" indent="0">
              <a:buNone/>
            </a:pPr>
            <a:r>
              <a:rPr lang="nl-NL" dirty="0"/>
              <a:t>(insecticiden, herbiciden en fungiciden en daarbij hun verschillende werking)</a:t>
            </a:r>
          </a:p>
        </p:txBody>
      </p:sp>
    </p:spTree>
    <p:extLst>
      <p:ext uri="{BB962C8B-B14F-4D97-AF65-F5344CB8AC3E}">
        <p14:creationId xmlns:p14="http://schemas.microsoft.com/office/powerpoint/2010/main" val="425747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Vorige les</a:t>
            </a:r>
          </a:p>
        </p:txBody>
      </p:sp>
      <p:sp>
        <p:nvSpPr>
          <p:cNvPr id="3" name="Tijdelijke aanduiding voor inhoud 2"/>
          <p:cNvSpPr>
            <a:spLocks noGrp="1"/>
          </p:cNvSpPr>
          <p:nvPr>
            <p:ph idx="1"/>
          </p:nvPr>
        </p:nvSpPr>
        <p:spPr/>
        <p:txBody>
          <a:bodyPr>
            <a:normAutofit fontScale="85000" lnSpcReduction="10000"/>
          </a:bodyPr>
          <a:lstStyle/>
          <a:p>
            <a:r>
              <a:rPr lang="nl-NL" dirty="0"/>
              <a:t>Wat is bestrijding tegen herbiciden, fungicide en insecticiden?</a:t>
            </a:r>
          </a:p>
          <a:p>
            <a:endParaRPr lang="nl-NL" dirty="0"/>
          </a:p>
          <a:p>
            <a:r>
              <a:rPr lang="nl-NL" dirty="0"/>
              <a:t>Hoe verstaan we onder pesticiden?</a:t>
            </a:r>
          </a:p>
          <a:p>
            <a:endParaRPr lang="nl-NL" dirty="0"/>
          </a:p>
          <a:p>
            <a:r>
              <a:rPr lang="nl-NL" dirty="0"/>
              <a:t>Wat verstaan we onder ziektestress?</a:t>
            </a:r>
          </a:p>
          <a:p>
            <a:endParaRPr lang="nl-NL" dirty="0"/>
          </a:p>
          <a:p>
            <a:r>
              <a:rPr lang="nl-NL" dirty="0"/>
              <a:t>Noem factoren waardoor ziektestress kan ontstaan?</a:t>
            </a:r>
          </a:p>
          <a:p>
            <a:endParaRPr lang="nl-NL" dirty="0"/>
          </a:p>
          <a:p>
            <a:r>
              <a:rPr lang="nl-NL" dirty="0"/>
              <a:t>Hoe kan je zien dat een plant te weinig ijzer krijgt?</a:t>
            </a:r>
          </a:p>
          <a:p>
            <a:endParaRPr lang="nl-NL" dirty="0"/>
          </a:p>
          <a:p>
            <a:endParaRPr lang="nl-NL" dirty="0"/>
          </a:p>
        </p:txBody>
      </p:sp>
    </p:spTree>
    <p:extLst>
      <p:ext uri="{BB962C8B-B14F-4D97-AF65-F5344CB8AC3E}">
        <p14:creationId xmlns:p14="http://schemas.microsoft.com/office/powerpoint/2010/main" val="1804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Werking van chemische bestrijding (pesticiden)</a:t>
            </a:r>
          </a:p>
        </p:txBody>
      </p:sp>
      <p:sp>
        <p:nvSpPr>
          <p:cNvPr id="3" name="Tijdelijke aanduiding voor inhoud 2"/>
          <p:cNvSpPr>
            <a:spLocks noGrp="1"/>
          </p:cNvSpPr>
          <p:nvPr>
            <p:ph idx="1"/>
          </p:nvPr>
        </p:nvSpPr>
        <p:spPr/>
        <p:txBody>
          <a:bodyPr>
            <a:normAutofit fontScale="77500" lnSpcReduction="20000"/>
          </a:bodyPr>
          <a:lstStyle/>
          <a:p>
            <a:pPr marL="0" indent="0">
              <a:buNone/>
            </a:pPr>
            <a:endParaRPr lang="nl-NL" dirty="0"/>
          </a:p>
          <a:p>
            <a:r>
              <a:rPr lang="nl-NL" dirty="0" err="1"/>
              <a:t>Breedwerkend</a:t>
            </a:r>
            <a:r>
              <a:rPr lang="nl-NL" dirty="0"/>
              <a:t> middel: doodt verschillende schadeverwekkers;</a:t>
            </a:r>
          </a:p>
          <a:p>
            <a:endParaRPr lang="nl-NL" dirty="0"/>
          </a:p>
          <a:p>
            <a:r>
              <a:rPr lang="nl-NL" dirty="0"/>
              <a:t>Selectief werkend middel: doodt een paar of maar één schadeverwekker;</a:t>
            </a:r>
          </a:p>
          <a:p>
            <a:endParaRPr lang="nl-NL" dirty="0"/>
          </a:p>
          <a:p>
            <a:r>
              <a:rPr lang="nl-NL" dirty="0"/>
              <a:t>Contactwerkend middel: komt direct in contact met de schadeverwekker (direct op de schade spuiten);</a:t>
            </a:r>
          </a:p>
          <a:p>
            <a:endParaRPr lang="nl-NL" dirty="0"/>
          </a:p>
          <a:p>
            <a:r>
              <a:rPr lang="nl-NL" dirty="0"/>
              <a:t>Systemisch werkend middel: komt in de sapstroom van de plant. Insect zuigt het op als hij in de plant prikt/bijt/zuigt.</a:t>
            </a:r>
          </a:p>
          <a:p>
            <a:endParaRPr lang="nl-NL" dirty="0"/>
          </a:p>
        </p:txBody>
      </p:sp>
    </p:spTree>
    <p:extLst>
      <p:ext uri="{BB962C8B-B14F-4D97-AF65-F5344CB8AC3E}">
        <p14:creationId xmlns:p14="http://schemas.microsoft.com/office/powerpoint/2010/main" val="377943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Voorheen (vroeger)</a:t>
            </a:r>
          </a:p>
        </p:txBody>
      </p:sp>
      <p:sp>
        <p:nvSpPr>
          <p:cNvPr id="3" name="Tijdelijke aanduiding voor inhoud 2"/>
          <p:cNvSpPr>
            <a:spLocks noGrp="1"/>
          </p:cNvSpPr>
          <p:nvPr>
            <p:ph idx="1"/>
          </p:nvPr>
        </p:nvSpPr>
        <p:spPr>
          <a:xfrm>
            <a:off x="467544" y="1772816"/>
            <a:ext cx="8229600" cy="4525963"/>
          </a:xfrm>
        </p:spPr>
        <p:txBody>
          <a:bodyPr/>
          <a:lstStyle/>
          <a:p>
            <a:pPr lvl="8"/>
            <a:r>
              <a:rPr lang="nl-NL" dirty="0">
                <a:sym typeface="Wingdings" pitchFamily="2" charset="2"/>
              </a:rPr>
              <a:t></a:t>
            </a:r>
          </a:p>
          <a:p>
            <a:pPr marL="3657600" lvl="8" indent="0">
              <a:buNone/>
            </a:pPr>
            <a:r>
              <a:rPr lang="nl-NL" dirty="0">
                <a:sym typeface="Wingdings" pitchFamily="2" charset="2"/>
              </a:rPr>
              <a:t>  </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31432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1772816"/>
            <a:ext cx="4152207" cy="159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971600" y="4437112"/>
            <a:ext cx="7776864" cy="1200329"/>
          </a:xfrm>
          <a:prstGeom prst="rect">
            <a:avLst/>
          </a:prstGeom>
          <a:noFill/>
        </p:spPr>
        <p:txBody>
          <a:bodyPr wrap="square" rtlCol="0">
            <a:spAutoFit/>
          </a:bodyPr>
          <a:lstStyle/>
          <a:p>
            <a:r>
              <a:rPr lang="nl-NL" dirty="0"/>
              <a:t>Vroeger kon iedereen die dat wilde, chemische bestrijdingsmiddelen kopen, bewaren en spuiten. Een restantje werd gewoon in de sloot gekieperd. Destijds waren veel middelen ook nog eens </a:t>
            </a:r>
            <a:r>
              <a:rPr lang="nl-NL" dirty="0" err="1"/>
              <a:t>breedwerkend</a:t>
            </a:r>
            <a:r>
              <a:rPr lang="nl-NL" dirty="0"/>
              <a:t>, d.w.z. giftig voor heel veel verschillende soorten organismen. </a:t>
            </a:r>
          </a:p>
        </p:txBody>
      </p:sp>
    </p:spTree>
    <p:extLst>
      <p:ext uri="{BB962C8B-B14F-4D97-AF65-F5344CB8AC3E}">
        <p14:creationId xmlns:p14="http://schemas.microsoft.com/office/powerpoint/2010/main" val="278934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Tegenwoordig</a:t>
            </a:r>
          </a:p>
        </p:txBody>
      </p:sp>
      <p:sp>
        <p:nvSpPr>
          <p:cNvPr id="3" name="Tijdelijke aanduiding voor inhoud 2"/>
          <p:cNvSpPr>
            <a:spLocks noGrp="1"/>
          </p:cNvSpPr>
          <p:nvPr>
            <p:ph idx="1"/>
          </p:nvPr>
        </p:nvSpPr>
        <p:spPr/>
        <p:txBody>
          <a:bodyPr/>
          <a:lstStyle/>
          <a:p>
            <a:r>
              <a:rPr lang="nl-NL" dirty="0"/>
              <a:t>De middelen die tegenwoordig ontwikkeld worden zijn zeer specifiek. Ze doden de plaagorganismen wel maar sparen zo veel mogelijk de natuurlijke vijanden. </a:t>
            </a:r>
          </a:p>
          <a:p>
            <a:endParaRPr lang="nl-NL" dirty="0"/>
          </a:p>
          <a:p>
            <a:r>
              <a:rPr lang="nl-NL" dirty="0"/>
              <a:t>Ze zijn minder schadelijk voor de mens en de natuur.</a:t>
            </a:r>
          </a:p>
        </p:txBody>
      </p:sp>
    </p:spTree>
    <p:extLst>
      <p:ext uri="{BB962C8B-B14F-4D97-AF65-F5344CB8AC3E}">
        <p14:creationId xmlns:p14="http://schemas.microsoft.com/office/powerpoint/2010/main" val="46677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Bestrijdingsmiddelengebruik door de overheid, 1992-2018 | Compendium voor de Leefomgeving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6718" t="33673" r="34517" b="19667"/>
          <a:stretch/>
        </p:blipFill>
        <p:spPr>
          <a:xfrm>
            <a:off x="968247" y="1629644"/>
            <a:ext cx="7503691" cy="4319636"/>
          </a:xfrm>
        </p:spPr>
      </p:pic>
    </p:spTree>
    <p:extLst>
      <p:ext uri="{BB962C8B-B14F-4D97-AF65-F5344CB8AC3E}">
        <p14:creationId xmlns:p14="http://schemas.microsoft.com/office/powerpoint/2010/main" val="345470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Voorbeelden toepassingen waarbij steeds minder middel wordt gebruikt;</a:t>
            </a:r>
          </a:p>
        </p:txBody>
      </p:sp>
      <p:sp>
        <p:nvSpPr>
          <p:cNvPr id="3" name="Tijdelijke aanduiding voor inhoud 2"/>
          <p:cNvSpPr>
            <a:spLocks noGrp="1"/>
          </p:cNvSpPr>
          <p:nvPr>
            <p:ph idx="1"/>
          </p:nvPr>
        </p:nvSpPr>
        <p:spPr/>
        <p:txBody>
          <a:bodyPr>
            <a:normAutofit fontScale="85000" lnSpcReduction="10000"/>
          </a:bodyPr>
          <a:lstStyle/>
          <a:p>
            <a:r>
              <a:rPr lang="nl-NL" dirty="0"/>
              <a:t>1. Spuiten met speciale doppen, die bijvoorbeeld een betere verdeling van het middel geven waardoor er minder nodig is.</a:t>
            </a:r>
          </a:p>
          <a:p>
            <a:endParaRPr lang="nl-NL" dirty="0"/>
          </a:p>
          <a:p>
            <a:r>
              <a:rPr lang="nl-NL" dirty="0"/>
              <a:t>2. Driftreductie: zorgen dat de middelen alleen op de planten terecht komen en niet naar de omgeving ‘waaien’. Een voorbeeld hiervan is de </a:t>
            </a:r>
            <a:r>
              <a:rPr lang="nl-NL" dirty="0" err="1"/>
              <a:t>Wingsprayer</a:t>
            </a:r>
            <a:r>
              <a:rPr lang="nl-NL" dirty="0"/>
              <a:t>.</a:t>
            </a:r>
          </a:p>
          <a:p>
            <a:endParaRPr lang="nl-NL" dirty="0"/>
          </a:p>
          <a:p>
            <a:r>
              <a:rPr lang="nl-NL" dirty="0"/>
              <a:t>3. Verder zijn er nog technischer oplossingen denkbaar, zoals zeer plaatselijk spuiten op aantastingsplekken die worden waargenomen door camera’s (sensoren).</a:t>
            </a:r>
          </a:p>
        </p:txBody>
      </p:sp>
    </p:spTree>
    <p:extLst>
      <p:ext uri="{BB962C8B-B14F-4D97-AF65-F5344CB8AC3E}">
        <p14:creationId xmlns:p14="http://schemas.microsoft.com/office/powerpoint/2010/main" val="230294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Spuit die rekening houdt met de dichtheid van het gewas: veel spuiten bij veel blad en weinig bij weinig blad.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08920"/>
            <a:ext cx="2170162" cy="382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72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Toegestane middelen</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b="1" dirty="0"/>
              <a:t>De Bestrijdingsmiddelenwet kent een aantal belangrijke uitgangspunten:</a:t>
            </a:r>
          </a:p>
          <a:p>
            <a:r>
              <a:rPr lang="nl-NL" dirty="0"/>
              <a:t>Het is verboden een bestrijdingsmiddel in voorraad te hebben, te verhandelen of te gebruiken, tenzij dat middel is toegelaten.</a:t>
            </a:r>
          </a:p>
          <a:p>
            <a:endParaRPr lang="nl-NL" dirty="0"/>
          </a:p>
          <a:p>
            <a:r>
              <a:rPr lang="nl-NL" dirty="0"/>
              <a:t>Een toegelaten bestrijdingsmiddel is te herkennen aan het toelatingsnummer op het etiket van de verpakking, gevolgd door de letter N (Nederland).</a:t>
            </a:r>
          </a:p>
          <a:p>
            <a:endParaRPr lang="nl-NL" dirty="0"/>
          </a:p>
        </p:txBody>
      </p:sp>
    </p:spTree>
    <p:extLst>
      <p:ext uri="{BB962C8B-B14F-4D97-AF65-F5344CB8AC3E}">
        <p14:creationId xmlns:p14="http://schemas.microsoft.com/office/powerpoint/2010/main" val="322518210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7" ma:contentTypeDescription="Een nieuw document maken." ma:contentTypeScope="" ma:versionID="3987f2e70c8afd74ee6c579d4fd1f5fd">
  <xsd:schema xmlns:xsd="http://www.w3.org/2001/XMLSchema" xmlns:xs="http://www.w3.org/2001/XMLSchema" xmlns:p="http://schemas.microsoft.com/office/2006/metadata/properties" xmlns:ns3="c2e09757-d42c-4fcd-ae27-c71d4b258210" targetNamespace="http://schemas.microsoft.com/office/2006/metadata/properties" ma:root="true" ma:fieldsID="092e3b75000aed4073912aba6db82d9c" ns3:_="">
    <xsd:import namespace="c2e09757-d42c-4fcd-ae27-c71d4b2582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7BDAC7-3F8F-4017-B327-3644E66FAF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D44763-F3B4-4ADE-BE38-23BF7D33A345}">
  <ds:schemaRefs>
    <ds:schemaRef ds:uri="http://schemas.microsoft.com/sharepoint/v3/contenttype/forms"/>
  </ds:schemaRefs>
</ds:datastoreItem>
</file>

<file path=customXml/itemProps3.xml><?xml version="1.0" encoding="utf-8"?>
<ds:datastoreItem xmlns:ds="http://schemas.openxmlformats.org/officeDocument/2006/customXml" ds:itemID="{1903473B-2B86-4AEE-8B0A-9D8DDBF70CBE}">
  <ds:schemaRefs>
    <ds:schemaRef ds:uri="http://schemas.microsoft.com/office/2006/metadata/properties"/>
    <ds:schemaRef ds:uri="http://schemas.microsoft.com/office/2006/documentManagement/types"/>
    <ds:schemaRef ds:uri="http://schemas.openxmlformats.org/package/2006/metadata/core-properties"/>
    <ds:schemaRef ds:uri="c2e09757-d42c-4fcd-ae27-c71d4b258210"/>
    <ds:schemaRef ds:uri="http://purl.org/dc/dcmitype/"/>
    <ds:schemaRef ds:uri="http://purl.org/dc/elements/1.1/"/>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102</TotalTime>
  <Words>613</Words>
  <Application>Microsoft Office PowerPoint</Application>
  <PresentationFormat>Diavoorstelling (4:3)</PresentationFormat>
  <Paragraphs>77</Paragraphs>
  <Slides>17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RO Sans</vt:lpstr>
      <vt:lpstr>Wingdings</vt:lpstr>
      <vt:lpstr>Kantoorthema</vt:lpstr>
      <vt:lpstr>Bestrijdingsmiddelen</vt:lpstr>
      <vt:lpstr>Vorige les</vt:lpstr>
      <vt:lpstr>Werking van chemische bestrijding (pesticiden)</vt:lpstr>
      <vt:lpstr>Voorheen (vroeger)</vt:lpstr>
      <vt:lpstr>Tegenwoordig</vt:lpstr>
      <vt:lpstr>PowerPoint-presentatie</vt:lpstr>
      <vt:lpstr>Voorbeelden toepassingen waarbij steeds minder middel wordt gebruikt;</vt:lpstr>
      <vt:lpstr>PowerPoint-presentatie</vt:lpstr>
      <vt:lpstr>Toegestane middelen</vt:lpstr>
      <vt:lpstr>Gebruik middelen</vt:lpstr>
      <vt:lpstr>Glysofaat</vt:lpstr>
      <vt:lpstr>Verkoop in de detailhandel</vt:lpstr>
      <vt:lpstr>Verkochte middelen</vt:lpstr>
      <vt:lpstr>Werking van insecticiden</vt:lpstr>
      <vt:lpstr>Werking functiciden</vt:lpstr>
      <vt:lpstr>Werking herbiciden</vt:lpstr>
      <vt:lpstr>Opdracht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Bestrijdingsmiddelen</dc:title>
  <dc:creator>admin</dc:creator>
  <cp:lastModifiedBy>Regien Mendel - ten Napel</cp:lastModifiedBy>
  <cp:revision>9</cp:revision>
  <dcterms:created xsi:type="dcterms:W3CDTF">2019-11-17T12:43:25Z</dcterms:created>
  <dcterms:modified xsi:type="dcterms:W3CDTF">2019-11-18T15:32:36Z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